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67" r:id="rId4"/>
    <p:sldId id="268" r:id="rId5"/>
    <p:sldId id="259" r:id="rId6"/>
    <p:sldId id="269" r:id="rId7"/>
    <p:sldId id="270" r:id="rId8"/>
    <p:sldId id="273" r:id="rId9"/>
    <p:sldId id="271" r:id="rId10"/>
    <p:sldId id="272" r:id="rId11"/>
    <p:sldId id="274" r:id="rId12"/>
    <p:sldId id="275" r:id="rId13"/>
    <p:sldId id="277" r:id="rId14"/>
    <p:sldId id="260" r:id="rId15"/>
    <p:sldId id="266" r:id="rId16"/>
    <p:sldId id="276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381" autoAdjust="0"/>
  </p:normalViewPr>
  <p:slideViewPr>
    <p:cSldViewPr snapToGrid="0">
      <p:cViewPr varScale="1">
        <p:scale>
          <a:sx n="82" d="100"/>
          <a:sy n="82" d="100"/>
        </p:scale>
        <p:origin x="-342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62E13-7EC5-4939-BDC8-B0D07553985E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FD697-C6F0-447E-90B0-D59F26FDA844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0671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62E13-7EC5-4939-BDC8-B0D07553985E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FD697-C6F0-447E-90B0-D59F26FDA8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1791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62E13-7EC5-4939-BDC8-B0D07553985E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FD697-C6F0-447E-90B0-D59F26FDA8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90648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62E13-7EC5-4939-BDC8-B0D07553985E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FD697-C6F0-447E-90B0-D59F26FDA844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701771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62E13-7EC5-4939-BDC8-B0D07553985E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FD697-C6F0-447E-90B0-D59F26FDA8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1561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62E13-7EC5-4939-BDC8-B0D07553985E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FD697-C6F0-447E-90B0-D59F26FDA844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449996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62E13-7EC5-4939-BDC8-B0D07553985E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FD697-C6F0-447E-90B0-D59F26FDA8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79052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62E13-7EC5-4939-BDC8-B0D07553985E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FD697-C6F0-447E-90B0-D59F26FDA8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77872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62E13-7EC5-4939-BDC8-B0D07553985E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FD697-C6F0-447E-90B0-D59F26FDA8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1856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62E13-7EC5-4939-BDC8-B0D07553985E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FD697-C6F0-447E-90B0-D59F26FDA8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2950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62E13-7EC5-4939-BDC8-B0D07553985E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FD697-C6F0-447E-90B0-D59F26FDA8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0621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62E13-7EC5-4939-BDC8-B0D07553985E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FD697-C6F0-447E-90B0-D59F26FDA8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2442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62E13-7EC5-4939-BDC8-B0D07553985E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FD697-C6F0-447E-90B0-D59F26FDA8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7772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62E13-7EC5-4939-BDC8-B0D07553985E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FD697-C6F0-447E-90B0-D59F26FDA8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343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62E13-7EC5-4939-BDC8-B0D07553985E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FD697-C6F0-447E-90B0-D59F26FDA8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1738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62E13-7EC5-4939-BDC8-B0D07553985E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FD697-C6F0-447E-90B0-D59F26FDA8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4629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62E13-7EC5-4939-BDC8-B0D07553985E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FD697-C6F0-447E-90B0-D59F26FDA8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451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6C62E13-7EC5-4939-BDC8-B0D07553985E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18FD697-C6F0-447E-90B0-D59F26FDA8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78624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86100" y="765810"/>
            <a:ext cx="8652510" cy="13030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/>
              <a:t>Преподавание – есть искусство, </a:t>
            </a:r>
            <a:br>
              <a:rPr lang="ru-RU" sz="2800" b="1" dirty="0" smtClean="0"/>
            </a:br>
            <a:r>
              <a:rPr lang="ru-RU" sz="2800" b="1" dirty="0" smtClean="0"/>
              <a:t>поэтому совершенство недостижимо, </a:t>
            </a:r>
            <a:br>
              <a:rPr lang="ru-RU" sz="2800" b="1" dirty="0" smtClean="0"/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2800" b="1" dirty="0" smtClean="0"/>
              <a:t>совершенствование - бесконечно</a:t>
            </a:r>
            <a:br>
              <a:rPr lang="ru-RU" sz="2800" b="1" dirty="0" smtClean="0"/>
            </a:br>
            <a:r>
              <a:rPr lang="ru-RU" sz="2800" b="1" dirty="0"/>
              <a:t> </a:t>
            </a:r>
            <a:r>
              <a:rPr lang="ru-RU" sz="2800" b="1" dirty="0" smtClean="0"/>
              <a:t>        Л.Н. Толстой</a:t>
            </a:r>
            <a:endParaRPr lang="ru-RU" sz="2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38492" y="2480310"/>
            <a:ext cx="8379778" cy="3322321"/>
          </a:xfrm>
        </p:spPr>
        <p:txBody>
          <a:bodyPr>
            <a:noAutofit/>
          </a:bodyPr>
          <a:lstStyle/>
          <a:p>
            <a:r>
              <a:rPr lang="ru-RU" sz="4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Формирование ценностных жизненных ориентиров в рамках внеурочной деятельности </a:t>
            </a:r>
          </a:p>
          <a:p>
            <a:pPr algn="ctr"/>
            <a:r>
              <a:rPr lang="ru-RU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Воспитатель ГПД Калашникова С.В.</a:t>
            </a:r>
            <a:endParaRPr lang="ru-RU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4805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76405" y="419584"/>
            <a:ext cx="7788456" cy="1061975"/>
          </a:xfrm>
        </p:spPr>
        <p:txBody>
          <a:bodyPr>
            <a:normAutofit fontScale="77500" lnSpcReduction="20000"/>
          </a:bodyPr>
          <a:lstStyle/>
          <a:p>
            <a:pPr marL="0" lvl="7" indent="0" algn="ctr">
              <a:buNone/>
            </a:pPr>
            <a:r>
              <a:rPr lang="ru-RU" sz="9600" dirty="0" smtClean="0">
                <a:solidFill>
                  <a:srgbClr val="FF0000"/>
                </a:solidFill>
              </a:rPr>
              <a:t>Экологическое</a:t>
            </a:r>
            <a:endParaRPr lang="ru-RU" sz="4800" dirty="0">
              <a:solidFill>
                <a:srgbClr val="FF0000"/>
              </a:solidFill>
            </a:endParaRPr>
          </a:p>
        </p:txBody>
      </p:sp>
      <p:pic>
        <p:nvPicPr>
          <p:cNvPr id="7171" name="Picture 3" descr="C:\Users\Руслан\Desktop\фото возложение\IMG-20190222-WA00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05" y="1585731"/>
            <a:ext cx="4080318" cy="4467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Руслан\Desktop\фото возложение\IMG-20190222-WA00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866" y="1585731"/>
            <a:ext cx="4485430" cy="4467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629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1" y="211238"/>
            <a:ext cx="10716851" cy="1131425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Спортивно-оздоровительное, трудовое 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9218" name="Picture 2" descr="C:\Users\Руслан\Desktop\20190315_1418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66" y="1177079"/>
            <a:ext cx="2558005" cy="3834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Руслан\Desktop\20190315_1417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8704" y="1177079"/>
            <a:ext cx="3447568" cy="4596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Руслан\Desktop\20190315_14204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36879" y="1181096"/>
            <a:ext cx="3103462" cy="3304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8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Руслан\Desktop\20181115_13125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27" y="312515"/>
            <a:ext cx="4333774" cy="319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Руслан\Desktop\20181114_1407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2162" y="289367"/>
            <a:ext cx="4896091" cy="3194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D:\фото с телефона мой\20190219_10502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46" y="3643131"/>
            <a:ext cx="4004841" cy="3180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D:\фото с телефона мой\20181123_15553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612" y="3643131"/>
            <a:ext cx="3790177" cy="327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284" y="3643131"/>
            <a:ext cx="2949535" cy="3396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541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Руслан\Desktop\20190320_1436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09" y="338071"/>
            <a:ext cx="3344037" cy="3990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Руслан\Desktop\20190315_1331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941" y="196771"/>
            <a:ext cx="3518705" cy="4583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Руслан\Desktop\20181115_14464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7415" y="2751882"/>
            <a:ext cx="3042453" cy="3680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фото с телефона мой\20190320_14310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553" y="2751882"/>
            <a:ext cx="2637340" cy="348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Руслан\Desktop\20190321_14195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9221" y="196770"/>
            <a:ext cx="3183255" cy="3206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23771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328246"/>
            <a:ext cx="10663726" cy="55450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>
                <a:solidFill>
                  <a:srgbClr val="FF0000"/>
                </a:solidFill>
              </a:rPr>
              <a:t>Н</a:t>
            </a:r>
            <a:r>
              <a:rPr lang="ru-RU" sz="2800" dirty="0" smtClean="0">
                <a:solidFill>
                  <a:srgbClr val="FF0000"/>
                </a:solidFill>
              </a:rPr>
              <a:t>аправления внеурочной деятельности, способствуют формированию ценностных жизненных ориентиров: </a:t>
            </a:r>
          </a:p>
          <a:p>
            <a:pPr marL="0" indent="0">
              <a:buNone/>
            </a:pPr>
            <a:r>
              <a:rPr lang="ru-RU" dirty="0" smtClean="0"/>
              <a:t>-  </a:t>
            </a:r>
            <a:r>
              <a:rPr lang="ru-RU" sz="2800" b="1" dirty="0" smtClean="0">
                <a:solidFill>
                  <a:schemeClr val="bg1"/>
                </a:solidFill>
              </a:rPr>
              <a:t>формированию </a:t>
            </a:r>
            <a:r>
              <a:rPr lang="ru-RU" sz="2800" b="1" dirty="0">
                <a:solidFill>
                  <a:schemeClr val="bg1"/>
                </a:solidFill>
              </a:rPr>
              <a:t>патриотических чувств, отзывчивости, доброжелательности, взаимопомощи, ответственности, бережного отношения к окружающим предметам,</a:t>
            </a:r>
          </a:p>
          <a:p>
            <a:pPr marL="0" indent="0">
              <a:buNone/>
            </a:pPr>
            <a:r>
              <a:rPr lang="ru-RU" sz="2800" b="1" dirty="0">
                <a:solidFill>
                  <a:schemeClr val="bg1"/>
                </a:solidFill>
              </a:rPr>
              <a:t> - </a:t>
            </a:r>
            <a:r>
              <a:rPr lang="ru-RU" sz="2800" b="1" dirty="0" smtClean="0">
                <a:solidFill>
                  <a:schemeClr val="bg1"/>
                </a:solidFill>
              </a:rPr>
              <a:t> позволяет </a:t>
            </a:r>
            <a:r>
              <a:rPr lang="ru-RU" sz="2800" b="1" dirty="0">
                <a:solidFill>
                  <a:schemeClr val="bg1"/>
                </a:solidFill>
              </a:rPr>
              <a:t>воспитать из младших школьников настоящих патриотов и поистине нравственных людей.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chemeClr val="bg1"/>
                </a:solidFill>
              </a:rPr>
              <a:t>-  развитию умения видеть и создавать прекрасное,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577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Руслан\Desktop\фото гпд инет\Стихи гпд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72440"/>
            <a:ext cx="1025271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Руслан\Desktop\IMG-20181203-WA00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10" y="171450"/>
            <a:ext cx="3851910" cy="3577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D:\все папки\фото\20181024_13492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120" y="171450"/>
            <a:ext cx="3451860" cy="3577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48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62946" y="300943"/>
            <a:ext cx="9952922" cy="4907665"/>
          </a:xfrm>
        </p:spPr>
        <p:txBody>
          <a:bodyPr>
            <a:normAutofit/>
          </a:bodyPr>
          <a:lstStyle/>
          <a:p>
            <a:pPr marL="0" lvl="8" indent="0" algn="ctr">
              <a:buNone/>
            </a:pPr>
            <a:r>
              <a:rPr lang="ru-RU" sz="8800" b="1" dirty="0" smtClean="0">
                <a:solidFill>
                  <a:srgbClr val="FFC000"/>
                </a:solidFill>
              </a:rPr>
              <a:t>СПАСИБО</a:t>
            </a:r>
            <a:r>
              <a:rPr lang="ru-RU" sz="4800" dirty="0" smtClean="0">
                <a:solidFill>
                  <a:srgbClr val="FFC000"/>
                </a:solidFill>
              </a:rPr>
              <a:t> </a:t>
            </a:r>
            <a:r>
              <a:rPr lang="ru-RU" sz="8800" b="1" dirty="0" smtClean="0">
                <a:solidFill>
                  <a:srgbClr val="FFC000"/>
                </a:solidFill>
              </a:rPr>
              <a:t>ЗА ВНИМАНИЕ</a:t>
            </a:r>
            <a:r>
              <a:rPr lang="ru-RU" sz="8800" dirty="0" smtClean="0">
                <a:solidFill>
                  <a:srgbClr val="FFC000"/>
                </a:solidFill>
              </a:rPr>
              <a:t>!</a:t>
            </a:r>
            <a:endParaRPr lang="ru-RU" sz="88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78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685800"/>
            <a:ext cx="8534400" cy="416052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FF00"/>
                </a:solidFill>
              </a:rPr>
              <a:t>Внеурочная деятельность является составной частью образовательного процесса, ее значение -удовлетворение потребностей обучающихся в содержательном досуге, дополнительном образовании, спорте, участии в самоуправлении и общественно-полезной деятельности.  </a:t>
            </a:r>
            <a:endParaRPr lang="ru-RU" sz="3200" dirty="0">
              <a:solidFill>
                <a:srgbClr val="FFFF00"/>
              </a:solidFill>
            </a:endParaRPr>
          </a:p>
        </p:txBody>
      </p:sp>
      <p:pic>
        <p:nvPicPr>
          <p:cNvPr id="1027" name="Picture 3" descr="C:\Users\Руслан\Desktop\20181029_1013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041128" y="2891790"/>
            <a:ext cx="2914652" cy="3771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039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Руслан\Desktop\фото возложение\IMG-20190222-WA004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48" y="328246"/>
            <a:ext cx="3950652" cy="3686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Руслан\Desktop\мамины фото\IMG-20190102-WA00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150" y="328246"/>
            <a:ext cx="3485270" cy="3681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Руслан\Desktop\мамины фото\IMG-20181207-WA00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242" y="4182792"/>
            <a:ext cx="4671060" cy="2606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Руслан\Desktop\20181109_15180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2336" y="203378"/>
            <a:ext cx="3116873" cy="3805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500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0764" y="293077"/>
            <a:ext cx="10663727" cy="622495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Какова 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основная 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цель внеурочной 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деятельности?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Внеурочная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деятельность, как и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деятельность обучающихся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рамках уроков направлена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 достижение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результатов освоения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основной образовательной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программы. Но в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первую очередь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 это достижение личностных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метапредметных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результатов. Это определяет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специфику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внеурочной деятельности, в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ходе которой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обучающийся не только и даже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 столько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должен узнать, сколько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научиться действовать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чувствовать, принимать решения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др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Если предметные результаты достигаются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процессе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освоения школьных дисциплин, то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достижении </a:t>
            </a:r>
            <a:r>
              <a:rPr lang="ru-R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метапредметных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особенно личностных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результатов –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ценностей, ориентиров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потребностей, интересов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человека, удельный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вес внеурочной деятельности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гораздо выше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так как ученик выбирает ее исходя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из своих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интересов, мотивов.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23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234462"/>
            <a:ext cx="9960342" cy="58967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>
                <a:solidFill>
                  <a:srgbClr val="FF0000"/>
                </a:solidFill>
              </a:rPr>
              <a:t>Три уровня результатов внеурочной деятельности школьников</a:t>
            </a:r>
            <a:r>
              <a:rPr lang="ru-RU" sz="3200" b="1" dirty="0" smtClean="0">
                <a:solidFill>
                  <a:srgbClr val="FF0000"/>
                </a:solidFill>
              </a:rPr>
              <a:t>:</a:t>
            </a:r>
            <a:endParaRPr lang="ru-RU" sz="32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i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Первый уровень результа</a:t>
            </a:r>
            <a:r>
              <a:rPr lang="ru-RU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тов — приобретение </a:t>
            </a:r>
            <a:r>
              <a:rPr lang="ru-RU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школьником социальных </a:t>
            </a:r>
            <a:r>
              <a:rPr lang="ru-RU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знаний (об общественных нормах, устройстве общества, о социально одобряемых и неодобряемых формах поведения в обществе и т. п.), первичного понимания социальной реальности и повседневной жизни. </a:t>
            </a:r>
          </a:p>
          <a:p>
            <a:pPr marL="0" indent="0">
              <a:buNone/>
            </a:pPr>
            <a:r>
              <a:rPr lang="ru-RU" i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Второй уровень результатов</a:t>
            </a:r>
            <a:r>
              <a:rPr lang="ru-RU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 — получение школьником опыта переживания и позитивного отношения к базовым ценностям общества (человек, семья, Отечество, природа, мир, знания, труд, культура), ценностного отношения к социальной реальности в целом. </a:t>
            </a:r>
          </a:p>
          <a:p>
            <a:pPr marL="0" indent="0">
              <a:buNone/>
            </a:pPr>
            <a:r>
              <a:rPr lang="ru-RU" i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Третий уровень результатов</a:t>
            </a:r>
            <a:r>
              <a:rPr lang="ru-RU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 — получение школьником опыта самостоятельного общественного действия.</a:t>
            </a:r>
          </a:p>
        </p:txBody>
      </p:sp>
    </p:spTree>
    <p:extLst>
      <p:ext uri="{BB962C8B-B14F-4D97-AF65-F5344CB8AC3E}">
        <p14:creationId xmlns:p14="http://schemas.microsoft.com/office/powerpoint/2010/main" val="181654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1" y="685800"/>
            <a:ext cx="10194803" cy="529296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i="1" dirty="0" smtClean="0">
                <a:solidFill>
                  <a:srgbClr val="FF0000"/>
                </a:solidFill>
              </a:rPr>
              <a:t>Модель воспитательного процесса, которая включает 5 направлений</a:t>
            </a:r>
          </a:p>
          <a:p>
            <a:pPr marL="0" indent="0">
              <a:buNone/>
            </a:pPr>
            <a:endParaRPr lang="ru-RU" i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3200" b="1" i="1" dirty="0" smtClean="0">
                <a:solidFill>
                  <a:schemeClr val="bg1"/>
                </a:solidFill>
              </a:rPr>
              <a:t> - Гражданско-нравственное;</a:t>
            </a:r>
          </a:p>
          <a:p>
            <a:pPr marL="0" indent="0">
              <a:buNone/>
            </a:pPr>
            <a:r>
              <a:rPr lang="ru-RU" sz="3200" b="1" dirty="0" smtClean="0">
                <a:solidFill>
                  <a:schemeClr val="bg1"/>
                </a:solidFill>
              </a:rPr>
              <a:t> - Художественно-эстетическое</a:t>
            </a:r>
            <a:r>
              <a:rPr lang="ru-RU" sz="3200" b="1" dirty="0">
                <a:solidFill>
                  <a:schemeClr val="bg1"/>
                </a:solidFill>
              </a:rPr>
              <a:t>;</a:t>
            </a:r>
          </a:p>
          <a:p>
            <a:pPr marL="0" indent="0">
              <a:buNone/>
            </a:pPr>
            <a:r>
              <a:rPr lang="ru-RU" sz="3200" b="1" dirty="0" smtClean="0">
                <a:solidFill>
                  <a:schemeClr val="bg1"/>
                </a:solidFill>
              </a:rPr>
              <a:t> - Экологическое</a:t>
            </a:r>
            <a:r>
              <a:rPr lang="ru-RU" sz="3200" b="1" dirty="0">
                <a:solidFill>
                  <a:schemeClr val="bg1"/>
                </a:solidFill>
              </a:rPr>
              <a:t>;</a:t>
            </a:r>
          </a:p>
          <a:p>
            <a:pPr marL="0" indent="0">
              <a:buNone/>
            </a:pPr>
            <a:r>
              <a:rPr lang="ru-RU" sz="3200" b="1" dirty="0" smtClean="0">
                <a:solidFill>
                  <a:schemeClr val="bg1"/>
                </a:solidFill>
              </a:rPr>
              <a:t> - Спортивно-оздоровительное </a:t>
            </a:r>
            <a:r>
              <a:rPr lang="ru-RU" sz="3200" b="1" dirty="0">
                <a:solidFill>
                  <a:schemeClr val="bg1"/>
                </a:solidFill>
              </a:rPr>
              <a:t>и </a:t>
            </a:r>
            <a:r>
              <a:rPr lang="ru-RU" sz="3200" b="1" dirty="0" smtClean="0">
                <a:solidFill>
                  <a:schemeClr val="bg1"/>
                </a:solidFill>
              </a:rPr>
              <a:t> трудовое</a:t>
            </a:r>
            <a:r>
              <a:rPr lang="ru-RU" sz="3200" b="1" dirty="0">
                <a:solidFill>
                  <a:schemeClr val="bg1"/>
                </a:solidFill>
              </a:rPr>
              <a:t>;</a:t>
            </a:r>
          </a:p>
          <a:p>
            <a:pPr marL="0" indent="0">
              <a:buNone/>
            </a:pPr>
            <a:r>
              <a:rPr lang="ru-RU" sz="3200" b="1" dirty="0" smtClean="0">
                <a:solidFill>
                  <a:schemeClr val="bg1"/>
                </a:solidFill>
              </a:rPr>
              <a:t> - Правовое</a:t>
            </a:r>
            <a:endParaRPr lang="ru-RU" sz="3200" b="1" dirty="0">
              <a:solidFill>
                <a:schemeClr val="bg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254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199293"/>
            <a:ext cx="10546496" cy="1137138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</a:rPr>
              <a:t>Гражданско- нравственное</a:t>
            </a:r>
            <a:endParaRPr lang="ru-RU" sz="4400" dirty="0">
              <a:solidFill>
                <a:srgbClr val="FF0000"/>
              </a:solidFill>
            </a:endParaRPr>
          </a:p>
        </p:txBody>
      </p:sp>
      <p:pic>
        <p:nvPicPr>
          <p:cNvPr id="5122" name="Picture 2" descr="C:\Users\Руслан\Desktop\20181204_1405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876" y="1395045"/>
            <a:ext cx="3387969" cy="4369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флешка музей\ГОТОВЫЕ ПРЕЗЕНТАЦИИ И ВЫСТАВКИ\Мероприятия для САДИКОВ\Народные куклы Елены Степановой 2018\9.Детская утешниц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592" y="1395044"/>
            <a:ext cx="3738623" cy="4369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:\флешка музей\ГОТОВЫЕ ПРЕЗЕНТАЦИИ И ВЫСТАВКИ\Мероприятия для САДИКОВ\Народные куклы Елены Степановой 2018\16.Традиционные куклы Пермского края.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4283" y="1395044"/>
            <a:ext cx="3366545" cy="4369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315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5" r="105" b="41637"/>
          <a:stretch/>
        </p:blipFill>
        <p:spPr bwMode="auto">
          <a:xfrm>
            <a:off x="497713" y="335665"/>
            <a:ext cx="11007524" cy="3715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 descr="C:\Users\Руслан\Desktop\20190315_1332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370" y="3831220"/>
            <a:ext cx="3418390" cy="3026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Руслан\Desktop\20190222_14083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3626" y="3831219"/>
            <a:ext cx="3540164" cy="3026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880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9568" y="0"/>
            <a:ext cx="10195991" cy="1018572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Художественно-эстетическое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6146" name="Picture 2" descr="C:\Users\Руслан\Desktop\20190321_1423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38" y="1041722"/>
            <a:ext cx="3020994" cy="301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Руслан\Desktop\20190321_14242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5817" y="902825"/>
            <a:ext cx="3119991" cy="3151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Руслан\Desktop\20190321_14235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38" y="4047228"/>
            <a:ext cx="3020994" cy="2654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Руслан\Desktop\20190321_14280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0394" y="4053947"/>
            <a:ext cx="3119991" cy="2738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Руслан\Desktop\20181024_13492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658" y="998580"/>
            <a:ext cx="3150714" cy="2986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C:\Users\Руслан\Desktop\20181024_13495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4033" y="2968831"/>
            <a:ext cx="2580668" cy="3027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 descr="C:\Users\Руслан\Desktop\20190121_142546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266" y="4053946"/>
            <a:ext cx="2571750" cy="2738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115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Зеленый и желтый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ice" id="{0507925B-6AC9-4358-8E18-C330545D08F8}" vid="{282EB108-EDE6-4B8E-957B-D4A69BF580E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538</TotalTime>
  <Words>268</Words>
  <Application>Microsoft Office PowerPoint</Application>
  <PresentationFormat>Произвольный</PresentationFormat>
  <Paragraphs>27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Сектор</vt:lpstr>
      <vt:lpstr>Преподавание – есть искусство,  поэтому совершенство недостижимо,  а совершенствование - бесконечно          Л.Н. Толстой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Музей2</dc:creator>
  <cp:lastModifiedBy>Руслан</cp:lastModifiedBy>
  <cp:revision>29</cp:revision>
  <dcterms:created xsi:type="dcterms:W3CDTF">2017-03-11T07:16:01Z</dcterms:created>
  <dcterms:modified xsi:type="dcterms:W3CDTF">2019-03-27T04:45:34Z</dcterms:modified>
</cp:coreProperties>
</file>